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0" d="100"/>
          <a:sy n="60" d="100"/>
        </p:scale>
        <p:origin x="1140"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1571A665-EDC1-410C-ADEC-CD667875BD46}" type="datetimeFigureOut">
              <a:rPr lang="en-US" smtClean="0"/>
              <a:t>5/28/2020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E28D750-5DD3-4BFD-A545-CEDD08C9B9C4}" type="slidenum">
              <a:rPr lang="en-US" smtClean="0"/>
              <a:t>‹Nº›</a:t>
            </a:fld>
            <a:endParaRPr lang="en-US"/>
          </a:p>
        </p:txBody>
      </p:sp>
    </p:spTree>
    <p:extLst>
      <p:ext uri="{BB962C8B-B14F-4D97-AF65-F5344CB8AC3E}">
        <p14:creationId xmlns:p14="http://schemas.microsoft.com/office/powerpoint/2010/main" val="2741095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1571A665-EDC1-410C-ADEC-CD667875BD46}" type="datetimeFigureOut">
              <a:rPr lang="en-US" smtClean="0"/>
              <a:t>5/28/2020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E28D750-5DD3-4BFD-A545-CEDD08C9B9C4}" type="slidenum">
              <a:rPr lang="en-US" smtClean="0"/>
              <a:t>‹Nº›</a:t>
            </a:fld>
            <a:endParaRPr lang="en-US"/>
          </a:p>
        </p:txBody>
      </p:sp>
    </p:spTree>
    <p:extLst>
      <p:ext uri="{BB962C8B-B14F-4D97-AF65-F5344CB8AC3E}">
        <p14:creationId xmlns:p14="http://schemas.microsoft.com/office/powerpoint/2010/main" val="3090288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1571A665-EDC1-410C-ADEC-CD667875BD46}" type="datetimeFigureOut">
              <a:rPr lang="en-US" smtClean="0"/>
              <a:t>5/28/2020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E28D750-5DD3-4BFD-A545-CEDD08C9B9C4}" type="slidenum">
              <a:rPr lang="en-US" smtClean="0"/>
              <a:t>‹Nº›</a:t>
            </a:fld>
            <a:endParaRPr lang="en-US"/>
          </a:p>
        </p:txBody>
      </p:sp>
    </p:spTree>
    <p:extLst>
      <p:ext uri="{BB962C8B-B14F-4D97-AF65-F5344CB8AC3E}">
        <p14:creationId xmlns:p14="http://schemas.microsoft.com/office/powerpoint/2010/main" val="4641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1571A665-EDC1-410C-ADEC-CD667875BD46}" type="datetimeFigureOut">
              <a:rPr lang="en-US" smtClean="0"/>
              <a:t>5/28/2020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E28D750-5DD3-4BFD-A545-CEDD08C9B9C4}" type="slidenum">
              <a:rPr lang="en-US" smtClean="0"/>
              <a:t>‹Nº›</a:t>
            </a:fld>
            <a:endParaRPr lang="en-US"/>
          </a:p>
        </p:txBody>
      </p:sp>
    </p:spTree>
    <p:extLst>
      <p:ext uri="{BB962C8B-B14F-4D97-AF65-F5344CB8AC3E}">
        <p14:creationId xmlns:p14="http://schemas.microsoft.com/office/powerpoint/2010/main" val="19268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1571A665-EDC1-410C-ADEC-CD667875BD46}" type="datetimeFigureOut">
              <a:rPr lang="en-US" smtClean="0"/>
              <a:t>5/28/2020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E28D750-5DD3-4BFD-A545-CEDD08C9B9C4}" type="slidenum">
              <a:rPr lang="en-US" smtClean="0"/>
              <a:t>‹Nº›</a:t>
            </a:fld>
            <a:endParaRPr lang="en-US"/>
          </a:p>
        </p:txBody>
      </p:sp>
    </p:spTree>
    <p:extLst>
      <p:ext uri="{BB962C8B-B14F-4D97-AF65-F5344CB8AC3E}">
        <p14:creationId xmlns:p14="http://schemas.microsoft.com/office/powerpoint/2010/main" val="4207420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1571A665-EDC1-410C-ADEC-CD667875BD46}" type="datetimeFigureOut">
              <a:rPr lang="en-US" smtClean="0"/>
              <a:t>5/28/2020</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7E28D750-5DD3-4BFD-A545-CEDD08C9B9C4}" type="slidenum">
              <a:rPr lang="en-US" smtClean="0"/>
              <a:t>‹Nº›</a:t>
            </a:fld>
            <a:endParaRPr lang="en-US"/>
          </a:p>
        </p:txBody>
      </p:sp>
    </p:spTree>
    <p:extLst>
      <p:ext uri="{BB962C8B-B14F-4D97-AF65-F5344CB8AC3E}">
        <p14:creationId xmlns:p14="http://schemas.microsoft.com/office/powerpoint/2010/main" val="2856587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1571A665-EDC1-410C-ADEC-CD667875BD46}" type="datetimeFigureOut">
              <a:rPr lang="en-US" smtClean="0"/>
              <a:t>5/28/2020</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7E28D750-5DD3-4BFD-A545-CEDD08C9B9C4}" type="slidenum">
              <a:rPr lang="en-US" smtClean="0"/>
              <a:t>‹Nº›</a:t>
            </a:fld>
            <a:endParaRPr lang="en-US"/>
          </a:p>
        </p:txBody>
      </p:sp>
    </p:spTree>
    <p:extLst>
      <p:ext uri="{BB962C8B-B14F-4D97-AF65-F5344CB8AC3E}">
        <p14:creationId xmlns:p14="http://schemas.microsoft.com/office/powerpoint/2010/main" val="523067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1571A665-EDC1-410C-ADEC-CD667875BD46}" type="datetimeFigureOut">
              <a:rPr lang="en-US" smtClean="0"/>
              <a:t>5/28/2020</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7E28D750-5DD3-4BFD-A545-CEDD08C9B9C4}" type="slidenum">
              <a:rPr lang="en-US" smtClean="0"/>
              <a:t>‹Nº›</a:t>
            </a:fld>
            <a:endParaRPr lang="en-US"/>
          </a:p>
        </p:txBody>
      </p:sp>
    </p:spTree>
    <p:extLst>
      <p:ext uri="{BB962C8B-B14F-4D97-AF65-F5344CB8AC3E}">
        <p14:creationId xmlns:p14="http://schemas.microsoft.com/office/powerpoint/2010/main" val="3472177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571A665-EDC1-410C-ADEC-CD667875BD46}" type="datetimeFigureOut">
              <a:rPr lang="en-US" smtClean="0"/>
              <a:t>5/28/2020</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7E28D750-5DD3-4BFD-A545-CEDD08C9B9C4}" type="slidenum">
              <a:rPr lang="en-US" smtClean="0"/>
              <a:t>‹Nº›</a:t>
            </a:fld>
            <a:endParaRPr lang="en-US"/>
          </a:p>
        </p:txBody>
      </p:sp>
    </p:spTree>
    <p:extLst>
      <p:ext uri="{BB962C8B-B14F-4D97-AF65-F5344CB8AC3E}">
        <p14:creationId xmlns:p14="http://schemas.microsoft.com/office/powerpoint/2010/main" val="3455823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1571A665-EDC1-410C-ADEC-CD667875BD46}" type="datetimeFigureOut">
              <a:rPr lang="en-US" smtClean="0"/>
              <a:t>5/28/2020</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7E28D750-5DD3-4BFD-A545-CEDD08C9B9C4}" type="slidenum">
              <a:rPr lang="en-US" smtClean="0"/>
              <a:t>‹Nº›</a:t>
            </a:fld>
            <a:endParaRPr lang="en-US"/>
          </a:p>
        </p:txBody>
      </p:sp>
    </p:spTree>
    <p:extLst>
      <p:ext uri="{BB962C8B-B14F-4D97-AF65-F5344CB8AC3E}">
        <p14:creationId xmlns:p14="http://schemas.microsoft.com/office/powerpoint/2010/main" val="91720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1571A665-EDC1-410C-ADEC-CD667875BD46}" type="datetimeFigureOut">
              <a:rPr lang="en-US" smtClean="0"/>
              <a:t>5/28/2020</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7E28D750-5DD3-4BFD-A545-CEDD08C9B9C4}" type="slidenum">
              <a:rPr lang="en-US" smtClean="0"/>
              <a:t>‹Nº›</a:t>
            </a:fld>
            <a:endParaRPr lang="en-US"/>
          </a:p>
        </p:txBody>
      </p:sp>
    </p:spTree>
    <p:extLst>
      <p:ext uri="{BB962C8B-B14F-4D97-AF65-F5344CB8AC3E}">
        <p14:creationId xmlns:p14="http://schemas.microsoft.com/office/powerpoint/2010/main" val="828103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1A665-EDC1-410C-ADEC-CD667875BD46}" type="datetimeFigureOut">
              <a:rPr lang="en-US" smtClean="0"/>
              <a:t>5/28/2020</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28D750-5DD3-4BFD-A545-CEDD08C9B9C4}" type="slidenum">
              <a:rPr lang="en-US" smtClean="0"/>
              <a:t>‹Nº›</a:t>
            </a:fld>
            <a:endParaRPr lang="en-US"/>
          </a:p>
        </p:txBody>
      </p:sp>
    </p:spTree>
    <p:extLst>
      <p:ext uri="{BB962C8B-B14F-4D97-AF65-F5344CB8AC3E}">
        <p14:creationId xmlns:p14="http://schemas.microsoft.com/office/powerpoint/2010/main" val="1829292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http://www.odb.cl/images/magone/insignia.png"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http://www.odb.cl/images/magone/insignia.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n-US"/>
          </a:p>
        </p:txBody>
      </p:sp>
      <p:sp>
        <p:nvSpPr>
          <p:cNvPr id="3" name="Subtítulo 2"/>
          <p:cNvSpPr>
            <a:spLocks noGrp="1"/>
          </p:cNvSpPr>
          <p:nvPr>
            <p:ph type="subTitle" idx="1"/>
          </p:nvPr>
        </p:nvSpPr>
        <p:spPr/>
        <p:txBody>
          <a:bodyPr/>
          <a:lstStyle/>
          <a:p>
            <a:endParaRPr lang="en-US"/>
          </a:p>
        </p:txBody>
      </p:sp>
      <p:pic>
        <p:nvPicPr>
          <p:cNvPr id="4" name="Imagen 3" descr="PENTECOSTÉS - Juegos Gratis Online en Puzzle Factory"/>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ln>
            <a:noFill/>
          </a:ln>
        </p:spPr>
      </p:pic>
      <p:pic>
        <p:nvPicPr>
          <p:cNvPr id="5" name="Imagen 4" descr="&quot;CUANDO LLEGÓ EL DÍA DE PENTECOSTÉS,                                 Después de la Ascensión de Jesús, se encontraban reun..."/>
          <p:cNvPicPr/>
          <p:nvPr/>
        </p:nvPicPr>
        <p:blipFill rotWithShape="1">
          <a:blip r:embed="rId3">
            <a:extLst>
              <a:ext uri="{28A0092B-C50C-407E-A947-70E740481C1C}">
                <a14:useLocalDpi xmlns:a14="http://schemas.microsoft.com/office/drawing/2010/main" val="0"/>
              </a:ext>
            </a:extLst>
          </a:blip>
          <a:srcRect l="2550" t="4780" r="4264" b="86322"/>
          <a:stretch/>
        </p:blipFill>
        <p:spPr bwMode="auto">
          <a:xfrm>
            <a:off x="6817895" y="149551"/>
            <a:ext cx="5149516" cy="617850"/>
          </a:xfrm>
          <a:prstGeom prst="rect">
            <a:avLst/>
          </a:prstGeom>
          <a:noFill/>
          <a:ln>
            <a:noFill/>
          </a:ln>
          <a:extLst>
            <a:ext uri="{53640926-AAD7-44D8-BBD7-CCE9431645EC}">
              <a14:shadowObscured xmlns:a14="http://schemas.microsoft.com/office/drawing/2010/main"/>
            </a:ext>
          </a:extLst>
        </p:spPr>
      </p:pic>
      <p:pic>
        <p:nvPicPr>
          <p:cNvPr id="1026" name="Picture 2" descr="Resultado de imagen para insignia oratorio"/>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r="5702"/>
          <a:stretch>
            <a:fillRect/>
          </a:stretch>
        </p:blipFill>
        <p:spPr bwMode="auto">
          <a:xfrm>
            <a:off x="1080995" y="172574"/>
            <a:ext cx="958701" cy="1287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469264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1" y="-1"/>
            <a:ext cx="12192001" cy="686602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ítulo 1"/>
          <p:cNvSpPr>
            <a:spLocks noGrp="1"/>
          </p:cNvSpPr>
          <p:nvPr>
            <p:ph type="title"/>
          </p:nvPr>
        </p:nvSpPr>
        <p:spPr>
          <a:xfrm>
            <a:off x="2538664" y="577516"/>
            <a:ext cx="6637420" cy="609600"/>
          </a:xfrm>
        </p:spPr>
        <p:txBody>
          <a:bodyPr>
            <a:normAutofit fontScale="90000"/>
          </a:bodyPr>
          <a:lstStyle/>
          <a:p>
            <a:r>
              <a:rPr lang="es-CL" sz="5400" b="1" dirty="0">
                <a:solidFill>
                  <a:srgbClr val="FF0000"/>
                </a:solidFill>
                <a:latin typeface="Ink Free" panose="03080402000500000000" pitchFamily="66" charset="0"/>
              </a:rPr>
              <a:t>Fiesta de Pentecostés</a:t>
            </a:r>
            <a:r>
              <a:rPr lang="en-US" dirty="0"/>
              <a:t/>
            </a:r>
            <a:br>
              <a:rPr lang="en-US" dirty="0"/>
            </a:br>
            <a:endParaRPr lang="en-US" dirty="0"/>
          </a:p>
        </p:txBody>
      </p:sp>
      <p:sp>
        <p:nvSpPr>
          <p:cNvPr id="3" name="Marcador de contenido 2"/>
          <p:cNvSpPr>
            <a:spLocks noGrp="1"/>
          </p:cNvSpPr>
          <p:nvPr>
            <p:ph idx="1"/>
          </p:nvPr>
        </p:nvSpPr>
        <p:spPr>
          <a:xfrm>
            <a:off x="256675" y="1187116"/>
            <a:ext cx="11470104" cy="5670883"/>
          </a:xfrm>
        </p:spPr>
        <p:txBody>
          <a:bodyPr/>
          <a:lstStyle/>
          <a:p>
            <a:pPr algn="just"/>
            <a:r>
              <a:rPr lang="es-CL" b="1" dirty="0">
                <a:solidFill>
                  <a:srgbClr val="00B050"/>
                </a:solidFill>
                <a:latin typeface="Ink Free" panose="03080402000500000000" pitchFamily="66" charset="0"/>
              </a:rPr>
              <a:t>Originalmente se denominaba “fiesta de las semanas” y tenía lugar siete semanas después de la fiesta de los primeros frutos (</a:t>
            </a:r>
            <a:r>
              <a:rPr lang="es-CL" b="1" dirty="0" err="1">
                <a:solidFill>
                  <a:srgbClr val="00B050"/>
                </a:solidFill>
                <a:latin typeface="Ink Free" panose="03080402000500000000" pitchFamily="66" charset="0"/>
              </a:rPr>
              <a:t>Lv</a:t>
            </a:r>
            <a:r>
              <a:rPr lang="es-CL" b="1" dirty="0">
                <a:solidFill>
                  <a:srgbClr val="00B050"/>
                </a:solidFill>
                <a:latin typeface="Ink Free" panose="03080402000500000000" pitchFamily="66" charset="0"/>
              </a:rPr>
              <a:t> 23 15-21; </a:t>
            </a:r>
            <a:r>
              <a:rPr lang="es-CL" b="1" dirty="0" err="1">
                <a:solidFill>
                  <a:srgbClr val="00B050"/>
                </a:solidFill>
                <a:latin typeface="Ink Free" panose="03080402000500000000" pitchFamily="66" charset="0"/>
              </a:rPr>
              <a:t>Dt</a:t>
            </a:r>
            <a:r>
              <a:rPr lang="es-CL" b="1" dirty="0">
                <a:solidFill>
                  <a:srgbClr val="00B050"/>
                </a:solidFill>
                <a:latin typeface="Ink Free" panose="03080402000500000000" pitchFamily="66" charset="0"/>
              </a:rPr>
              <a:t> 169). Siete semanas son cincuenta días; de ahí el nombre de Pentecostés (= cincuenta) que recibió más tarde. </a:t>
            </a:r>
            <a:endParaRPr lang="es-CL" b="1" dirty="0" smtClean="0">
              <a:solidFill>
                <a:srgbClr val="00B050"/>
              </a:solidFill>
              <a:latin typeface="Ink Free" panose="03080402000500000000" pitchFamily="66" charset="0"/>
            </a:endParaRPr>
          </a:p>
          <a:p>
            <a:pPr algn="just"/>
            <a:r>
              <a:rPr lang="es-CL" b="1" dirty="0">
                <a:solidFill>
                  <a:srgbClr val="00B050"/>
                </a:solidFill>
                <a:latin typeface="Ink Free" panose="03080402000500000000" pitchFamily="66" charset="0"/>
              </a:rPr>
              <a:t>En su origen tenía un sentido fundamental de acción de gracias por la cosecha recogida, pero pronto se le añadió un sentido histórico: se celebraba en esta fiesta el hecho de la alianza y el don de la ley.</a:t>
            </a:r>
            <a:endParaRPr lang="en-US" b="1" dirty="0">
              <a:solidFill>
                <a:srgbClr val="00B050"/>
              </a:solidFill>
              <a:latin typeface="Ink Free" panose="03080402000500000000" pitchFamily="66" charset="0"/>
            </a:endParaRPr>
          </a:p>
          <a:p>
            <a:endParaRPr lang="en-US" b="1" dirty="0">
              <a:latin typeface="Ink Free" panose="03080402000500000000" pitchFamily="66" charset="0"/>
            </a:endParaRPr>
          </a:p>
        </p:txBody>
      </p:sp>
      <p:pic>
        <p:nvPicPr>
          <p:cNvPr id="4" name="Imagen 3" descr="http://www.iglesia.cl/especiales/pentecostes/imagenes/9.jpg"/>
          <p:cNvPicPr/>
          <p:nvPr/>
        </p:nvPicPr>
        <p:blipFill>
          <a:blip r:embed="rId3">
            <a:extLst>
              <a:ext uri="{28A0092B-C50C-407E-A947-70E740481C1C}">
                <a14:useLocalDpi xmlns:a14="http://schemas.microsoft.com/office/drawing/2010/main" val="0"/>
              </a:ext>
            </a:extLst>
          </a:blip>
          <a:srcRect/>
          <a:stretch>
            <a:fillRect/>
          </a:stretch>
        </p:blipFill>
        <p:spPr bwMode="auto">
          <a:xfrm>
            <a:off x="8462208" y="4154904"/>
            <a:ext cx="3497181" cy="2500646"/>
          </a:xfrm>
          <a:prstGeom prst="rect">
            <a:avLst/>
          </a:prstGeom>
          <a:noFill/>
          <a:ln>
            <a:noFill/>
          </a:ln>
        </p:spPr>
      </p:pic>
      <p:sp>
        <p:nvSpPr>
          <p:cNvPr id="5" name="CuadroTexto 4"/>
          <p:cNvSpPr txBox="1"/>
          <p:nvPr/>
        </p:nvSpPr>
        <p:spPr>
          <a:xfrm>
            <a:off x="24065" y="4090736"/>
            <a:ext cx="8205532" cy="2677656"/>
          </a:xfrm>
          <a:prstGeom prst="rect">
            <a:avLst/>
          </a:prstGeom>
          <a:noFill/>
        </p:spPr>
        <p:txBody>
          <a:bodyPr wrap="square" rtlCol="0">
            <a:spAutoFit/>
          </a:bodyPr>
          <a:lstStyle/>
          <a:p>
            <a:pPr marL="457200" indent="-457200" algn="just">
              <a:buFont typeface="Arial" panose="020B0604020202020204" pitchFamily="34" charset="0"/>
              <a:buChar char="•"/>
            </a:pPr>
            <a:r>
              <a:rPr lang="es-CL" sz="2800" b="1" dirty="0" smtClean="0">
                <a:solidFill>
                  <a:srgbClr val="00B050"/>
                </a:solidFill>
                <a:latin typeface="Ink Free" panose="03080402000500000000" pitchFamily="66" charset="0"/>
              </a:rPr>
              <a:t>En el marco de esta fiesta judía, el libro de los Hechos coloca la efusión del Espíritu Santo sobre los apóstoles (</a:t>
            </a:r>
            <a:r>
              <a:rPr lang="es-CL" sz="2800" b="1" dirty="0" err="1" smtClean="0">
                <a:solidFill>
                  <a:srgbClr val="00B050"/>
                </a:solidFill>
                <a:latin typeface="Ink Free" panose="03080402000500000000" pitchFamily="66" charset="0"/>
              </a:rPr>
              <a:t>Hch</a:t>
            </a:r>
            <a:r>
              <a:rPr lang="es-CL" sz="2800" b="1" dirty="0" smtClean="0">
                <a:solidFill>
                  <a:srgbClr val="00B050"/>
                </a:solidFill>
                <a:latin typeface="Ink Free" panose="03080402000500000000" pitchFamily="66" charset="0"/>
              </a:rPr>
              <a:t> 2 1.4). A partir de este acontecimiento, Pentecostés se convierte también en fiesta cristiana de primera categoría (</a:t>
            </a:r>
            <a:r>
              <a:rPr lang="es-CL" sz="2800" b="1" dirty="0" err="1" smtClean="0">
                <a:solidFill>
                  <a:srgbClr val="00B050"/>
                </a:solidFill>
                <a:latin typeface="Ink Free" panose="03080402000500000000" pitchFamily="66" charset="0"/>
              </a:rPr>
              <a:t>Hch</a:t>
            </a:r>
            <a:r>
              <a:rPr lang="es-CL" sz="2800" b="1" dirty="0" smtClean="0">
                <a:solidFill>
                  <a:srgbClr val="00B050"/>
                </a:solidFill>
                <a:latin typeface="Ink Free" panose="03080402000500000000" pitchFamily="66" charset="0"/>
              </a:rPr>
              <a:t> 20 16; 1 </a:t>
            </a:r>
            <a:r>
              <a:rPr lang="es-CL" sz="2800" b="1" dirty="0" err="1" smtClean="0">
                <a:solidFill>
                  <a:srgbClr val="00B050"/>
                </a:solidFill>
                <a:latin typeface="Ink Free" panose="03080402000500000000" pitchFamily="66" charset="0"/>
              </a:rPr>
              <a:t>Cor</a:t>
            </a:r>
            <a:r>
              <a:rPr lang="es-CL" sz="2800" b="1" dirty="0" smtClean="0">
                <a:solidFill>
                  <a:srgbClr val="00B050"/>
                </a:solidFill>
                <a:latin typeface="Ink Free" panose="03080402000500000000" pitchFamily="66" charset="0"/>
              </a:rPr>
              <a:t> 168).</a:t>
            </a:r>
            <a:endParaRPr lang="en-US" sz="2800" b="1" dirty="0">
              <a:solidFill>
                <a:srgbClr val="00B050"/>
              </a:solidFill>
              <a:latin typeface="Ink Free" panose="03080402000500000000" pitchFamily="66" charset="0"/>
            </a:endParaRPr>
          </a:p>
        </p:txBody>
      </p:sp>
    </p:spTree>
    <p:extLst>
      <p:ext uri="{BB962C8B-B14F-4D97-AF65-F5344CB8AC3E}">
        <p14:creationId xmlns:p14="http://schemas.microsoft.com/office/powerpoint/2010/main" val="44883107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1"/>
            <a:ext cx="12192000" cy="686602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Marcador de contenido 2"/>
          <p:cNvSpPr>
            <a:spLocks noGrp="1"/>
          </p:cNvSpPr>
          <p:nvPr>
            <p:ph idx="1"/>
          </p:nvPr>
        </p:nvSpPr>
        <p:spPr>
          <a:xfrm>
            <a:off x="0" y="230188"/>
            <a:ext cx="9352548" cy="2063833"/>
          </a:xfrm>
        </p:spPr>
        <p:txBody>
          <a:bodyPr/>
          <a:lstStyle/>
          <a:p>
            <a:pPr algn="just"/>
            <a:r>
              <a:rPr lang="es-CL" b="1" dirty="0">
                <a:solidFill>
                  <a:srgbClr val="00B050"/>
                </a:solidFill>
                <a:latin typeface="Ink Free" panose="03080402000500000000" pitchFamily="66" charset="0"/>
              </a:rPr>
              <a:t>Hay que insistir que, la fiesta de Pentecostés, es el segundo domingo más importante del año litúrgico en donde los cristianos tenemos la oportunidad de vivir intensamente la relación existente entre la Resurrección de Cristo, su Ascensión y la venida del Espíritu Santo.</a:t>
            </a:r>
            <a:endParaRPr lang="en-US" b="1" dirty="0">
              <a:solidFill>
                <a:srgbClr val="00B050"/>
              </a:solidFill>
              <a:latin typeface="Ink Free" panose="03080402000500000000" pitchFamily="66" charset="0"/>
            </a:endParaRPr>
          </a:p>
          <a:p>
            <a:endParaRPr lang="en-US" dirty="0"/>
          </a:p>
        </p:txBody>
      </p:sp>
      <p:pic>
        <p:nvPicPr>
          <p:cNvPr id="5" name="Imagen 4" descr="http://www.iglesia.cl/especiales/pentecostes/imagenes/11.jpg"/>
          <p:cNvPicPr/>
          <p:nvPr/>
        </p:nvPicPr>
        <p:blipFill>
          <a:blip r:embed="rId3">
            <a:extLst>
              <a:ext uri="{28A0092B-C50C-407E-A947-70E740481C1C}">
                <a14:useLocalDpi xmlns:a14="http://schemas.microsoft.com/office/drawing/2010/main" val="0"/>
              </a:ext>
            </a:extLst>
          </a:blip>
          <a:srcRect/>
          <a:stretch>
            <a:fillRect/>
          </a:stretch>
        </p:blipFill>
        <p:spPr bwMode="auto">
          <a:xfrm>
            <a:off x="9352548" y="230188"/>
            <a:ext cx="2652278" cy="2063833"/>
          </a:xfrm>
          <a:prstGeom prst="rect">
            <a:avLst/>
          </a:prstGeom>
          <a:noFill/>
          <a:ln>
            <a:noFill/>
          </a:ln>
        </p:spPr>
      </p:pic>
      <p:sp>
        <p:nvSpPr>
          <p:cNvPr id="6" name="CuadroTexto 5"/>
          <p:cNvSpPr txBox="1"/>
          <p:nvPr/>
        </p:nvSpPr>
        <p:spPr>
          <a:xfrm>
            <a:off x="128337" y="2294021"/>
            <a:ext cx="11876489" cy="3816429"/>
          </a:xfrm>
          <a:prstGeom prst="rect">
            <a:avLst/>
          </a:prstGeom>
          <a:noFill/>
        </p:spPr>
        <p:txBody>
          <a:bodyPr wrap="square" rtlCol="0">
            <a:spAutoFit/>
          </a:bodyPr>
          <a:lstStyle/>
          <a:p>
            <a:pPr algn="just"/>
            <a:r>
              <a:rPr lang="es-CL" sz="2800" b="1" dirty="0">
                <a:solidFill>
                  <a:srgbClr val="00B050"/>
                </a:solidFill>
                <a:latin typeface="Ink Free" panose="03080402000500000000" pitchFamily="66" charset="0"/>
              </a:rPr>
              <a:t>Es importante tener presente que la lectura de la Sagrada Escritura, las oraciones, los cantos, los gestos, los símbolos, la luz, las imágenes, los colores, la celebración de la Eucaristía y la participación de la asamblea son elementos claves de una Vigilia.</a:t>
            </a:r>
            <a:endParaRPr lang="en-US" sz="2800" b="1" dirty="0">
              <a:solidFill>
                <a:srgbClr val="00B050"/>
              </a:solidFill>
              <a:latin typeface="Ink Free" panose="03080402000500000000" pitchFamily="66" charset="0"/>
            </a:endParaRPr>
          </a:p>
          <a:p>
            <a:pPr algn="just"/>
            <a:r>
              <a:rPr lang="es-CL" sz="2800" b="1" dirty="0">
                <a:solidFill>
                  <a:srgbClr val="00B050"/>
                </a:solidFill>
                <a:latin typeface="Ink Free" panose="03080402000500000000" pitchFamily="66" charset="0"/>
              </a:rPr>
              <a:t>En el caso de Pentecostés centramos la atención en el Espíritu Santo prometido por Jesús en reiteradas ocasiones y, ésta vigilia, puede llegar a ser muy atrayente, especialmente para los jóvenes, precisamente por el clima de oración, de alegría y fiesta.</a:t>
            </a:r>
            <a:endParaRPr lang="en-US" sz="2800" b="1" dirty="0">
              <a:solidFill>
                <a:srgbClr val="00B050"/>
              </a:solidFill>
              <a:latin typeface="Ink Free" panose="03080402000500000000" pitchFamily="66" charset="0"/>
            </a:endParaRPr>
          </a:p>
          <a:p>
            <a:endParaRPr lang="en-US" dirty="0"/>
          </a:p>
        </p:txBody>
      </p:sp>
    </p:spTree>
    <p:extLst>
      <p:ext uri="{BB962C8B-B14F-4D97-AF65-F5344CB8AC3E}">
        <p14:creationId xmlns:p14="http://schemas.microsoft.com/office/powerpoint/2010/main" val="17871038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1"/>
            <a:ext cx="12192000" cy="686602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Cuadro de texto 3"/>
          <p:cNvSpPr txBox="1"/>
          <p:nvPr/>
        </p:nvSpPr>
        <p:spPr>
          <a:xfrm>
            <a:off x="156912" y="74611"/>
            <a:ext cx="8393530" cy="727493"/>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2800" b="1" dirty="0">
                <a:solidFill>
                  <a:srgbClr val="FF0000"/>
                </a:solidFill>
                <a:effectLst/>
                <a:latin typeface="Ink Free" panose="03080402000500000000" pitchFamily="66" charset="0"/>
                <a:ea typeface="Calibri" panose="020F0502020204030204" pitchFamily="34" charset="0"/>
                <a:cs typeface="Times New Roman" panose="02020603050405020304" pitchFamily="18" charset="0"/>
              </a:rPr>
              <a:t>JUNTOS ESPERAMOS PENTECOSTES</a:t>
            </a:r>
            <a:endParaRPr lang="en-US" sz="2800" dirty="0">
              <a:solidFill>
                <a:srgbClr val="FF0000"/>
              </a:solidFill>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7" name="CuadroTexto 6"/>
          <p:cNvSpPr txBox="1"/>
          <p:nvPr/>
        </p:nvSpPr>
        <p:spPr>
          <a:xfrm>
            <a:off x="156911" y="1042737"/>
            <a:ext cx="11874667" cy="6463308"/>
          </a:xfrm>
          <a:prstGeom prst="rect">
            <a:avLst/>
          </a:prstGeom>
          <a:noFill/>
        </p:spPr>
        <p:txBody>
          <a:bodyPr wrap="square" rtlCol="0">
            <a:spAutoFit/>
          </a:bodyPr>
          <a:lstStyle/>
          <a:p>
            <a:pPr lvl="0" algn="just" fontAlgn="base"/>
            <a:r>
              <a:rPr lang="es-CL" b="1" dirty="0" smtClean="0">
                <a:solidFill>
                  <a:srgbClr val="002060"/>
                </a:solidFill>
              </a:rPr>
              <a:t>Para Conocer los dones del Espíritu Santo</a:t>
            </a:r>
            <a:endParaRPr lang="en-US" dirty="0">
              <a:solidFill>
                <a:srgbClr val="002060"/>
              </a:solidFill>
            </a:endParaRPr>
          </a:p>
          <a:p>
            <a:pPr algn="just"/>
            <a:r>
              <a:rPr lang="es-CL" dirty="0">
                <a:solidFill>
                  <a:srgbClr val="002060"/>
                </a:solidFill>
              </a:rPr>
              <a:t> </a:t>
            </a:r>
            <a:endParaRPr lang="en-US" dirty="0">
              <a:solidFill>
                <a:srgbClr val="002060"/>
              </a:solidFill>
            </a:endParaRPr>
          </a:p>
          <a:p>
            <a:pPr algn="just"/>
            <a:r>
              <a:rPr lang="es-CL" i="1" dirty="0" smtClean="0">
                <a:solidFill>
                  <a:srgbClr val="002060"/>
                </a:solidFill>
              </a:rPr>
              <a:t>Estos </a:t>
            </a:r>
            <a:r>
              <a:rPr lang="es-CL" i="1" dirty="0">
                <a:solidFill>
                  <a:srgbClr val="002060"/>
                </a:solidFill>
              </a:rPr>
              <a:t>Dones son una prueba clara de que Dios se comporta como un Padre que nos quiere y nos ayuda a seguirlo, aunque para experimentar su amor es necesario que nosotros también nos comportemos como sus hijos. Los Dones vienen con el Sacramento del Bautismo y se refuerzan en la Confirmación, pero debemos desarrollarlos durante toda nuestra vida cristiana. Los Dones del Espíritu Santo son siete y estos sostienen la vida moral del cristiano y lo hacen dócil y sensible a la voluntad de Dios</a:t>
            </a:r>
            <a:r>
              <a:rPr lang="es-CL" i="1" dirty="0" smtClean="0">
                <a:solidFill>
                  <a:srgbClr val="002060"/>
                </a:solidFill>
              </a:rPr>
              <a:t>.</a:t>
            </a:r>
          </a:p>
          <a:p>
            <a:pPr algn="just"/>
            <a:endParaRPr lang="en-US" dirty="0">
              <a:solidFill>
                <a:srgbClr val="002060"/>
              </a:solidFill>
            </a:endParaRPr>
          </a:p>
          <a:p>
            <a:pPr algn="just"/>
            <a:r>
              <a:rPr lang="es-ES" b="1" dirty="0" smtClean="0">
                <a:solidFill>
                  <a:srgbClr val="002060"/>
                </a:solidFill>
              </a:rPr>
              <a:t>Sabiduría</a:t>
            </a:r>
            <a:endParaRPr lang="es-ES" b="1" dirty="0">
              <a:solidFill>
                <a:srgbClr val="002060"/>
              </a:solidFill>
            </a:endParaRPr>
          </a:p>
          <a:p>
            <a:pPr algn="just"/>
            <a:r>
              <a:rPr lang="es-ES" dirty="0">
                <a:solidFill>
                  <a:srgbClr val="002060"/>
                </a:solidFill>
              </a:rPr>
              <a:t>Es el don de </a:t>
            </a:r>
            <a:r>
              <a:rPr lang="es-ES" b="1" dirty="0">
                <a:solidFill>
                  <a:srgbClr val="002060"/>
                </a:solidFill>
              </a:rPr>
              <a:t>entender lo que favorece y lo que perjudica al proyecto de Dios.</a:t>
            </a:r>
            <a:r>
              <a:rPr lang="es-ES" dirty="0">
                <a:solidFill>
                  <a:srgbClr val="002060"/>
                </a:solidFill>
              </a:rPr>
              <a:t> Él fortalece nuestra caridad y nos prepara para una visión plena de Dios</a:t>
            </a:r>
            <a:r>
              <a:rPr lang="es-ES" dirty="0" smtClean="0">
                <a:solidFill>
                  <a:srgbClr val="002060"/>
                </a:solidFill>
              </a:rPr>
              <a:t>. </a:t>
            </a:r>
            <a:r>
              <a:rPr lang="es-ES" dirty="0">
                <a:solidFill>
                  <a:srgbClr val="002060"/>
                </a:solidFill>
              </a:rPr>
              <a:t>La verdadera sabiduría trae el gusto de Dios y su Palabra</a:t>
            </a:r>
            <a:r>
              <a:rPr lang="es-ES" dirty="0" smtClean="0">
                <a:solidFill>
                  <a:srgbClr val="002060"/>
                </a:solidFill>
              </a:rPr>
              <a:t>.</a:t>
            </a:r>
          </a:p>
          <a:p>
            <a:pPr algn="just"/>
            <a:endParaRPr lang="es-ES" dirty="0" smtClean="0">
              <a:solidFill>
                <a:srgbClr val="002060"/>
              </a:solidFill>
            </a:endParaRPr>
          </a:p>
          <a:p>
            <a:pPr algn="just"/>
            <a:r>
              <a:rPr lang="es-ES" b="1" dirty="0">
                <a:solidFill>
                  <a:srgbClr val="002060"/>
                </a:solidFill>
              </a:rPr>
              <a:t>Entendimiento</a:t>
            </a:r>
          </a:p>
          <a:p>
            <a:pPr algn="just"/>
            <a:r>
              <a:rPr lang="es-ES" dirty="0">
                <a:solidFill>
                  <a:srgbClr val="002060"/>
                </a:solidFill>
              </a:rPr>
              <a:t>Es el don divino que nos ilumina para aceptar las verdades reveladas por Dios. Mediante este don, el Espíritu Santo nos permite</a:t>
            </a:r>
            <a:r>
              <a:rPr lang="es-ES" b="1" dirty="0">
                <a:solidFill>
                  <a:srgbClr val="002060"/>
                </a:solidFill>
              </a:rPr>
              <a:t> escrutar las profundidades de Dios,</a:t>
            </a:r>
            <a:r>
              <a:rPr lang="es-ES" dirty="0">
                <a:solidFill>
                  <a:srgbClr val="002060"/>
                </a:solidFill>
              </a:rPr>
              <a:t> comunicando a nuestro corazón una particular participación en el conocimiento divino, en los secretos del mundo y en la intimidad del mismo Dios</a:t>
            </a:r>
            <a:r>
              <a:rPr lang="es-ES" dirty="0" smtClean="0">
                <a:solidFill>
                  <a:srgbClr val="002060"/>
                </a:solidFill>
              </a:rPr>
              <a:t>.</a:t>
            </a:r>
          </a:p>
          <a:p>
            <a:pPr algn="just"/>
            <a:endParaRPr lang="es-ES" dirty="0">
              <a:solidFill>
                <a:srgbClr val="002060"/>
              </a:solidFill>
            </a:endParaRPr>
          </a:p>
          <a:p>
            <a:pPr algn="just"/>
            <a:r>
              <a:rPr lang="es-ES" b="1" dirty="0">
                <a:solidFill>
                  <a:srgbClr val="002060"/>
                </a:solidFill>
              </a:rPr>
              <a:t>Consejo</a:t>
            </a:r>
          </a:p>
          <a:p>
            <a:pPr algn="just"/>
            <a:r>
              <a:rPr lang="es-ES" dirty="0">
                <a:solidFill>
                  <a:srgbClr val="002060"/>
                </a:solidFill>
              </a:rPr>
              <a:t>Es el don de saber </a:t>
            </a:r>
            <a:r>
              <a:rPr lang="es-ES" b="1" dirty="0">
                <a:solidFill>
                  <a:srgbClr val="002060"/>
                </a:solidFill>
              </a:rPr>
              <a:t>discernir los caminos y las opciones, de saber orientar y escuchar.</a:t>
            </a:r>
            <a:r>
              <a:rPr lang="es-ES" dirty="0">
                <a:solidFill>
                  <a:srgbClr val="002060"/>
                </a:solidFill>
              </a:rPr>
              <a:t> Es la luz que el Espíritu nos da para distinguir lo correcto e incorrecto, lo verdadero y falso.</a:t>
            </a:r>
          </a:p>
          <a:p>
            <a:endParaRPr lang="es-ES" dirty="0"/>
          </a:p>
          <a:p>
            <a:pPr algn="just"/>
            <a:endParaRPr lang="en-US" dirty="0">
              <a:solidFill>
                <a:srgbClr val="002060"/>
              </a:solidFill>
            </a:endParaRPr>
          </a:p>
          <a:p>
            <a:pPr algn="just"/>
            <a:endParaRPr lang="en-US" dirty="0">
              <a:solidFill>
                <a:srgbClr val="002060"/>
              </a:solidFill>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725" t="2404" r="63643" b="79726"/>
          <a:stretch/>
        </p:blipFill>
        <p:spPr bwMode="auto">
          <a:xfrm>
            <a:off x="10427368" y="145525"/>
            <a:ext cx="1345532" cy="13935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3757124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1"/>
            <a:ext cx="12192000" cy="686602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Marcador de contenido 2"/>
          <p:cNvSpPr>
            <a:spLocks noGrp="1"/>
          </p:cNvSpPr>
          <p:nvPr>
            <p:ph idx="1"/>
          </p:nvPr>
        </p:nvSpPr>
        <p:spPr>
          <a:xfrm>
            <a:off x="160421" y="32084"/>
            <a:ext cx="11876087" cy="4876801"/>
          </a:xfrm>
        </p:spPr>
        <p:txBody>
          <a:bodyPr>
            <a:normAutofit/>
          </a:bodyPr>
          <a:lstStyle/>
          <a:p>
            <a:pPr algn="just"/>
            <a:r>
              <a:rPr lang="es-ES" sz="1800" b="1" dirty="0">
                <a:solidFill>
                  <a:srgbClr val="002060"/>
                </a:solidFill>
              </a:rPr>
              <a:t>Ciencia</a:t>
            </a:r>
          </a:p>
          <a:p>
            <a:pPr marL="0" indent="0" algn="just">
              <a:buNone/>
            </a:pPr>
            <a:r>
              <a:rPr lang="es-ES" sz="1800" dirty="0" smtClean="0">
                <a:solidFill>
                  <a:srgbClr val="002060"/>
                </a:solidFill>
              </a:rPr>
              <a:t>Es </a:t>
            </a:r>
            <a:r>
              <a:rPr lang="es-ES" sz="1800" dirty="0">
                <a:solidFill>
                  <a:srgbClr val="002060"/>
                </a:solidFill>
              </a:rPr>
              <a:t>el don de la ciencia de Dios y no la ciencia del mundo. Por este don el Espíritu Santo nos revela interiormente </a:t>
            </a:r>
            <a:r>
              <a:rPr lang="es-ES" sz="1800" b="1" dirty="0">
                <a:solidFill>
                  <a:srgbClr val="002060"/>
                </a:solidFill>
              </a:rPr>
              <a:t>el pensamiento de Dios sobre nosotros</a:t>
            </a:r>
            <a:r>
              <a:rPr lang="es-ES" sz="1800" dirty="0">
                <a:solidFill>
                  <a:srgbClr val="002060"/>
                </a:solidFill>
              </a:rPr>
              <a:t>, pues “nadie conoce lo íntimo de Dios, sino el Espíritu de Dios” (1Co 2, 11).</a:t>
            </a:r>
          </a:p>
          <a:p>
            <a:pPr algn="just"/>
            <a:r>
              <a:rPr lang="es-ES" sz="1800" b="1" dirty="0">
                <a:solidFill>
                  <a:srgbClr val="002060"/>
                </a:solidFill>
              </a:rPr>
              <a:t>Piedad</a:t>
            </a:r>
          </a:p>
          <a:p>
            <a:pPr marL="0" indent="0" algn="just">
              <a:buNone/>
            </a:pPr>
            <a:r>
              <a:rPr lang="es-ES" sz="1800" dirty="0">
                <a:solidFill>
                  <a:srgbClr val="002060"/>
                </a:solidFill>
              </a:rPr>
              <a:t>Es el don que el Espíritu Santo nos da para estar siempre abiertos a la voluntad de Dios, buscando siempre actuar como Jesús </a:t>
            </a:r>
            <a:r>
              <a:rPr lang="es-ES" sz="1800" dirty="0" smtClean="0">
                <a:solidFill>
                  <a:srgbClr val="002060"/>
                </a:solidFill>
              </a:rPr>
              <a:t>actuaría. Si </a:t>
            </a:r>
            <a:r>
              <a:rPr lang="es-ES" sz="1800" dirty="0">
                <a:solidFill>
                  <a:srgbClr val="002060"/>
                </a:solidFill>
              </a:rPr>
              <a:t>Dios vive su alianza con el hombre de manera tan envolvente, el hombre, a su vez, se siente también invitado a ser piadoso con todos</a:t>
            </a:r>
            <a:r>
              <a:rPr lang="es-ES" sz="1800" dirty="0" smtClean="0">
                <a:solidFill>
                  <a:srgbClr val="002060"/>
                </a:solidFill>
              </a:rPr>
              <a:t>.</a:t>
            </a:r>
          </a:p>
          <a:p>
            <a:pPr algn="just"/>
            <a:r>
              <a:rPr lang="es-ES" sz="1800" b="1" dirty="0">
                <a:solidFill>
                  <a:srgbClr val="002060"/>
                </a:solidFill>
              </a:rPr>
              <a:t>Fortaleza</a:t>
            </a:r>
          </a:p>
          <a:p>
            <a:pPr marL="0" indent="0" algn="just">
              <a:buNone/>
            </a:pPr>
            <a:r>
              <a:rPr lang="es-ES" sz="1800" dirty="0">
                <a:solidFill>
                  <a:srgbClr val="002060"/>
                </a:solidFill>
              </a:rPr>
              <a:t>Este es el don que nos vuelve </a:t>
            </a:r>
            <a:r>
              <a:rPr lang="es-ES" sz="1800" b="1" dirty="0">
                <a:solidFill>
                  <a:srgbClr val="002060"/>
                </a:solidFill>
              </a:rPr>
              <a:t>valientes</a:t>
            </a:r>
            <a:r>
              <a:rPr lang="es-ES" sz="1800" dirty="0">
                <a:solidFill>
                  <a:srgbClr val="002060"/>
                </a:solidFill>
              </a:rPr>
              <a:t> para enfrentar las dificultades del día a día de la vida cristiana. Vuelve fuerte y heroica la fe. Recordemos el valor de los mártires. Nos da perseverancia y firmeza en las decisiones</a:t>
            </a:r>
            <a:r>
              <a:rPr lang="es-ES" sz="1800" dirty="0" smtClean="0">
                <a:solidFill>
                  <a:srgbClr val="002060"/>
                </a:solidFill>
              </a:rPr>
              <a:t>. Los </a:t>
            </a:r>
            <a:r>
              <a:rPr lang="es-ES" sz="1800" dirty="0">
                <a:solidFill>
                  <a:srgbClr val="002060"/>
                </a:solidFill>
              </a:rPr>
              <a:t>que tienen ese don no se amedrentan frente a las amenazas y persecuciones, pues confían incondicionalmente en el Padre</a:t>
            </a:r>
            <a:r>
              <a:rPr lang="es-ES" sz="1800" dirty="0" smtClean="0">
                <a:solidFill>
                  <a:srgbClr val="002060"/>
                </a:solidFill>
              </a:rPr>
              <a:t>.</a:t>
            </a:r>
          </a:p>
          <a:p>
            <a:r>
              <a:rPr lang="es-ES" sz="1800" b="1" dirty="0">
                <a:solidFill>
                  <a:srgbClr val="002060"/>
                </a:solidFill>
              </a:rPr>
              <a:t>Temor de Dios</a:t>
            </a:r>
          </a:p>
          <a:p>
            <a:pPr marL="0" indent="0">
              <a:buNone/>
            </a:pPr>
            <a:r>
              <a:rPr lang="es-ES" sz="1800" dirty="0">
                <a:solidFill>
                  <a:srgbClr val="002060"/>
                </a:solidFill>
              </a:rPr>
              <a:t>Este don nos mantiene en el debido respeto frente a Dios y en la sumisión a su voluntad, apartándonos de todo lo que le pueda desagradar.</a:t>
            </a:r>
          </a:p>
          <a:p>
            <a:pPr marL="0" indent="0" algn="just">
              <a:buNone/>
            </a:pPr>
            <a:endParaRPr lang="es-ES" sz="1800" dirty="0"/>
          </a:p>
          <a:p>
            <a:pPr marL="0" indent="0">
              <a:buNone/>
            </a:pPr>
            <a:endParaRPr lang="es-ES" sz="1800" dirty="0"/>
          </a:p>
          <a:p>
            <a:pPr algn="just"/>
            <a:endParaRPr lang="en-US" sz="1800" i="1" dirty="0">
              <a:solidFill>
                <a:srgbClr val="00206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l="60522" t="1521" r="12166" b="76430"/>
          <a:stretch>
            <a:fillRect/>
          </a:stretch>
        </p:blipFill>
        <p:spPr bwMode="auto">
          <a:xfrm>
            <a:off x="10218821" y="4716544"/>
            <a:ext cx="1817687" cy="20111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Rectangle 4"/>
          <p:cNvSpPr>
            <a:spLocks noChangeArrowheads="1"/>
          </p:cNvSpPr>
          <p:nvPr/>
        </p:nvSpPr>
        <p:spPr bwMode="auto">
          <a:xfrm>
            <a:off x="337970" y="4440429"/>
            <a:ext cx="9688346"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Char char="•"/>
              <a:tabLst/>
            </a:pPr>
            <a:r>
              <a:rPr kumimoji="0" lang="es-CL" altLang="en-US" sz="2400" b="0" i="0" u="none" strike="noStrike" cap="none" normalizeH="0" baseline="0" dirty="0" smtClean="0">
                <a:ln>
                  <a:noFill/>
                </a:ln>
                <a:solidFill>
                  <a:srgbClr val="FF0000"/>
                </a:solidFill>
                <a:effectLst/>
                <a:ea typeface="Overlock"/>
                <a:cs typeface="Overlock"/>
              </a:rPr>
              <a:t>Iluminados por la Palabra</a:t>
            </a:r>
            <a:endParaRPr kumimoji="0" lang="en-US" altLang="en-US" sz="24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n-US" sz="2400" b="1" i="1" u="none" strike="noStrike" cap="none" normalizeH="0" baseline="0" dirty="0" smtClean="0">
                <a:ln>
                  <a:noFill/>
                </a:ln>
                <a:solidFill>
                  <a:schemeClr val="tx1"/>
                </a:solidFill>
                <a:effectLst/>
                <a:ea typeface="Candara" panose="020E0502030303020204" pitchFamily="34" charset="0"/>
                <a:cs typeface="Candara" panose="020E0502030303020204" pitchFamily="34" charset="0"/>
              </a:rPr>
              <a:t>Del Libro de los Hechos de los Apóstoles [</a:t>
            </a:r>
            <a:r>
              <a:rPr kumimoji="0" lang="es-CL" altLang="en-US" sz="2400" b="1" i="1" u="none" strike="noStrike" cap="none" normalizeH="0" baseline="0" dirty="0" err="1" smtClean="0">
                <a:ln>
                  <a:noFill/>
                </a:ln>
                <a:solidFill>
                  <a:schemeClr val="tx1"/>
                </a:solidFill>
                <a:effectLst/>
                <a:ea typeface="Candara" panose="020E0502030303020204" pitchFamily="34" charset="0"/>
                <a:cs typeface="Candara" panose="020E0502030303020204" pitchFamily="34" charset="0"/>
              </a:rPr>
              <a:t>Hch</a:t>
            </a:r>
            <a:r>
              <a:rPr kumimoji="0" lang="es-CL" altLang="en-US" sz="2400" b="1" i="1" u="none" strike="noStrike" cap="none" normalizeH="0" baseline="0" dirty="0" smtClean="0">
                <a:ln>
                  <a:noFill/>
                </a:ln>
                <a:solidFill>
                  <a:schemeClr val="tx1"/>
                </a:solidFill>
                <a:effectLst/>
                <a:ea typeface="Candara" panose="020E0502030303020204" pitchFamily="34" charset="0"/>
                <a:cs typeface="Candara" panose="020E0502030303020204" pitchFamily="34" charset="0"/>
              </a:rPr>
              <a:t>. 2, 1-4]</a:t>
            </a:r>
            <a:endParaRPr kumimoji="0" lang="en-US" altLang="en-US" sz="2400" b="0" i="0" u="none" strike="noStrike" cap="none" normalizeH="0" baseline="0" dirty="0" smtClean="0">
              <a:ln>
                <a:noFill/>
              </a:ln>
              <a:solidFill>
                <a:schemeClr val="tx1"/>
              </a:solidFill>
              <a:effectLst/>
            </a:endParaRPr>
          </a:p>
          <a:p>
            <a:pPr lvl="0" algn="ctr" eaLnBrk="0" fontAlgn="base" hangingPunct="0">
              <a:spcBef>
                <a:spcPct val="0"/>
              </a:spcBef>
              <a:spcAft>
                <a:spcPct val="0"/>
              </a:spcAft>
            </a:pPr>
            <a:r>
              <a:rPr lang="es-CL" altLang="en-US" b="1" dirty="0" smtClean="0">
                <a:solidFill>
                  <a:srgbClr val="002060"/>
                </a:solidFill>
                <a:ea typeface="Candara" panose="020E0502030303020204" pitchFamily="34" charset="0"/>
                <a:cs typeface="Candara" panose="020E0502030303020204" pitchFamily="34" charset="0"/>
              </a:rPr>
              <a:t>“</a:t>
            </a:r>
            <a:r>
              <a:rPr lang="es-CL" altLang="en-US" b="1" dirty="0">
                <a:solidFill>
                  <a:srgbClr val="002060"/>
                </a:solidFill>
                <a:ea typeface="Candara" panose="020E0502030303020204" pitchFamily="34" charset="0"/>
                <a:cs typeface="Candara" panose="020E0502030303020204" pitchFamily="34" charset="0"/>
              </a:rPr>
              <a:t>Cuando llegó el día de Pentecostés, estaban todos reunidos en el mismo lugar. De repente vino del cielo un ruido, como el de una violenta ráfaga de viento, que llenó toda la casa donde estaban, y aparecieron unas lenguas como de fuego que se repartieron y fueron posándose sobre cada uno de ellos. Todos quedaron llenos del Espíritu Santo y comenzaron a hablar en otras lenguas, según el Espíritu les concedía que se expresaran”.</a:t>
            </a:r>
            <a:endParaRPr kumimoji="0" lang="en-US" altLang="en-US" b="1" i="0" u="none" strike="noStrike" cap="none" normalizeH="0" baseline="0" dirty="0" smtClean="0">
              <a:ln>
                <a:noFill/>
              </a:ln>
              <a:solidFill>
                <a:srgbClr val="002060"/>
              </a:solidFill>
              <a:effectLst/>
            </a:endParaRPr>
          </a:p>
          <a:p>
            <a:pPr lvl="0" algn="ctr" eaLnBrk="0" fontAlgn="base" hangingPunct="0">
              <a:spcBef>
                <a:spcPct val="0"/>
              </a:spcBef>
              <a:spcAft>
                <a:spcPct val="0"/>
              </a:spcAft>
            </a:pPr>
            <a:r>
              <a:rPr lang="es-CL" altLang="en-US" b="1" dirty="0">
                <a:solidFill>
                  <a:srgbClr val="002060"/>
                </a:solidFill>
                <a:ea typeface="Candara" panose="020E0502030303020204" pitchFamily="34" charset="0"/>
                <a:cs typeface="Candara" panose="020E0502030303020204" pitchFamily="34" charset="0"/>
              </a:rPr>
              <a:t>Palabra de </a:t>
            </a:r>
            <a:r>
              <a:rPr lang="es-CL" altLang="en-US" b="1" dirty="0" smtClean="0">
                <a:solidFill>
                  <a:srgbClr val="002060"/>
                </a:solidFill>
                <a:ea typeface="Candara" panose="020E0502030303020204" pitchFamily="34" charset="0"/>
                <a:cs typeface="Candara" panose="020E0502030303020204" pitchFamily="34" charset="0"/>
              </a:rPr>
              <a:t>Dios.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4099" name="imag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459" y="912895"/>
            <a:ext cx="1019175" cy="16859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p:cNvSpPr>
            <a:spLocks noChangeArrowheads="1"/>
          </p:cNvSpPr>
          <p:nvPr/>
        </p:nvSpPr>
        <p:spPr bwMode="auto">
          <a:xfrm>
            <a:off x="12007269" y="13403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s-CL"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8286551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1"/>
            <a:ext cx="12192000" cy="686602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ítulo 1"/>
          <p:cNvSpPr>
            <a:spLocks noGrp="1"/>
          </p:cNvSpPr>
          <p:nvPr>
            <p:ph type="title"/>
          </p:nvPr>
        </p:nvSpPr>
        <p:spPr/>
        <p:txBody>
          <a:bodyPr/>
          <a:lstStyle/>
          <a:p>
            <a:r>
              <a:rPr lang="es-CL" b="1" dirty="0" smtClean="0">
                <a:solidFill>
                  <a:srgbClr val="7030A0"/>
                </a:solidFill>
                <a:latin typeface="MV Boli" panose="02000500030200090000" pitchFamily="2" charset="0"/>
                <a:cs typeface="MV Boli" panose="02000500030200090000" pitchFamily="2" charset="0"/>
              </a:rPr>
              <a:t>PARA COMPARTIR EN FAMILIA</a:t>
            </a:r>
            <a:endParaRPr lang="en-US" b="1" dirty="0">
              <a:solidFill>
                <a:srgbClr val="7030A0"/>
              </a:solidFill>
              <a:latin typeface="MV Boli" panose="02000500030200090000" pitchFamily="2" charset="0"/>
              <a:cs typeface="MV Boli" panose="02000500030200090000" pitchFamily="2" charset="0"/>
            </a:endParaRPr>
          </a:p>
        </p:txBody>
      </p:sp>
      <p:sp>
        <p:nvSpPr>
          <p:cNvPr id="3" name="Marcador de contenido 2"/>
          <p:cNvSpPr>
            <a:spLocks noGrp="1"/>
          </p:cNvSpPr>
          <p:nvPr>
            <p:ph idx="1"/>
          </p:nvPr>
        </p:nvSpPr>
        <p:spPr>
          <a:xfrm>
            <a:off x="228600" y="1650799"/>
            <a:ext cx="10515600" cy="4351338"/>
          </a:xfrm>
        </p:spPr>
        <p:txBody>
          <a:bodyPr/>
          <a:lstStyle/>
          <a:p>
            <a:pPr lvl="0" fontAlgn="base"/>
            <a:r>
              <a:rPr lang="es-CL" b="1" dirty="0">
                <a:solidFill>
                  <a:srgbClr val="FF0000"/>
                </a:solidFill>
                <a:latin typeface="Ink Free" panose="03080402000500000000" pitchFamily="66" charset="0"/>
              </a:rPr>
              <a:t>Cómo el Espíritu Santo me ha ayudado a reconocer la voz del Señor?</a:t>
            </a:r>
            <a:endParaRPr lang="en-US" b="1" dirty="0">
              <a:solidFill>
                <a:srgbClr val="FF0000"/>
              </a:solidFill>
              <a:latin typeface="Ink Free" panose="03080402000500000000" pitchFamily="66" charset="0"/>
            </a:endParaRPr>
          </a:p>
          <a:p>
            <a:pPr lvl="0" fontAlgn="base"/>
            <a:r>
              <a:rPr lang="es-CL" b="1" dirty="0">
                <a:solidFill>
                  <a:srgbClr val="FF0000"/>
                </a:solidFill>
                <a:latin typeface="Ink Free" panose="03080402000500000000" pitchFamily="66" charset="0"/>
              </a:rPr>
              <a:t>¿Somos capaces de abrirnos a la acción del Espíritu Santo? </a:t>
            </a:r>
            <a:endParaRPr lang="en-US" b="1" dirty="0">
              <a:solidFill>
                <a:srgbClr val="FF0000"/>
              </a:solidFill>
              <a:latin typeface="Ink Free" panose="03080402000500000000" pitchFamily="66" charset="0"/>
            </a:endParaRPr>
          </a:p>
          <a:p>
            <a:pPr lvl="0" fontAlgn="base"/>
            <a:r>
              <a:rPr lang="es-CL" b="1" dirty="0">
                <a:solidFill>
                  <a:srgbClr val="FF0000"/>
                </a:solidFill>
                <a:latin typeface="Ink Free" panose="03080402000500000000" pitchFamily="66" charset="0"/>
              </a:rPr>
              <a:t>¿Algunos de estos dones se reflejan en nuestra vida?</a:t>
            </a:r>
            <a:endParaRPr lang="en-US" b="1" dirty="0">
              <a:solidFill>
                <a:srgbClr val="FF0000"/>
              </a:solidFill>
              <a:latin typeface="Ink Free" panose="03080402000500000000" pitchFamily="66" charset="0"/>
            </a:endParaRPr>
          </a:p>
          <a:p>
            <a:pPr lvl="0" fontAlgn="base"/>
            <a:r>
              <a:rPr lang="es-CL" b="1" dirty="0">
                <a:solidFill>
                  <a:srgbClr val="FF0000"/>
                </a:solidFill>
                <a:latin typeface="Ink Free" panose="03080402000500000000" pitchFamily="66" charset="0"/>
              </a:rPr>
              <a:t>¿Cuál es el don que necesita nuestra familia?</a:t>
            </a:r>
            <a:endParaRPr lang="en-US" b="1" dirty="0">
              <a:solidFill>
                <a:srgbClr val="FF0000"/>
              </a:solidFill>
              <a:latin typeface="Ink Free" panose="03080402000500000000" pitchFamily="66" charset="0"/>
            </a:endParaRPr>
          </a:p>
          <a:p>
            <a:pPr lvl="0" fontAlgn="base"/>
            <a:r>
              <a:rPr lang="es-CL" b="1" dirty="0">
                <a:solidFill>
                  <a:srgbClr val="FF0000"/>
                </a:solidFill>
                <a:latin typeface="Ink Free" panose="03080402000500000000" pitchFamily="66" charset="0"/>
              </a:rPr>
              <a:t>¿Cuál es el don que necesita nuestra sociedad?</a:t>
            </a:r>
            <a:endParaRPr lang="en-US" b="1" dirty="0">
              <a:solidFill>
                <a:srgbClr val="FF0000"/>
              </a:solidFill>
              <a:latin typeface="Ink Free" panose="03080402000500000000" pitchFamily="66" charset="0"/>
            </a:endParaRPr>
          </a:p>
          <a:p>
            <a:endParaRPr lang="en-US" dirty="0"/>
          </a:p>
        </p:txBody>
      </p:sp>
      <p:pic>
        <p:nvPicPr>
          <p:cNvPr id="5" name="Imagen 4" descr="Celebramos Pentecostés en Familia – Colegio San Luis de los Franceses"/>
          <p:cNvPicPr/>
          <p:nvPr/>
        </p:nvPicPr>
        <p:blipFill>
          <a:blip r:embed="rId3">
            <a:extLst>
              <a:ext uri="{28A0092B-C50C-407E-A947-70E740481C1C}">
                <a14:useLocalDpi xmlns:a14="http://schemas.microsoft.com/office/drawing/2010/main" val="0"/>
              </a:ext>
            </a:extLst>
          </a:blip>
          <a:srcRect/>
          <a:stretch>
            <a:fillRect/>
          </a:stretch>
        </p:blipFill>
        <p:spPr bwMode="auto">
          <a:xfrm rot="20738780">
            <a:off x="7342793" y="3636499"/>
            <a:ext cx="4586739" cy="2695023"/>
          </a:xfrm>
          <a:prstGeom prst="rect">
            <a:avLst/>
          </a:prstGeom>
          <a:noFill/>
          <a:ln>
            <a:noFill/>
          </a:ln>
        </p:spPr>
      </p:pic>
    </p:spTree>
    <p:extLst>
      <p:ext uri="{BB962C8B-B14F-4D97-AF65-F5344CB8AC3E}">
        <p14:creationId xmlns:p14="http://schemas.microsoft.com/office/powerpoint/2010/main" val="51118260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1"/>
            <a:ext cx="12192000" cy="686602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CuadroTexto 6"/>
          <p:cNvSpPr txBox="1"/>
          <p:nvPr/>
        </p:nvSpPr>
        <p:spPr>
          <a:xfrm>
            <a:off x="406809" y="80211"/>
            <a:ext cx="5582653" cy="7017306"/>
          </a:xfrm>
          <a:prstGeom prst="rect">
            <a:avLst/>
          </a:prstGeom>
          <a:noFill/>
        </p:spPr>
        <p:txBody>
          <a:bodyPr wrap="square" rtlCol="0">
            <a:spAutoFit/>
          </a:bodyPr>
          <a:lstStyle/>
          <a:p>
            <a:pPr algn="ctr"/>
            <a:r>
              <a:rPr lang="es-CL" sz="2000" dirty="0" smtClean="0">
                <a:solidFill>
                  <a:srgbClr val="FF0000"/>
                </a:solidFill>
              </a:rPr>
              <a:t>Oración al Espíritu Santo para pedir sus Dones</a:t>
            </a:r>
            <a:endParaRPr lang="en-US" sz="2000" dirty="0" smtClean="0">
              <a:solidFill>
                <a:srgbClr val="FF0000"/>
              </a:solidFill>
            </a:endParaRPr>
          </a:p>
          <a:p>
            <a:pPr algn="ctr"/>
            <a:r>
              <a:rPr lang="es-CL" dirty="0" smtClean="0"/>
              <a:t> </a:t>
            </a:r>
            <a:endParaRPr lang="en-US" dirty="0" smtClean="0">
              <a:solidFill>
                <a:srgbClr val="0070C0"/>
              </a:solidFill>
            </a:endParaRPr>
          </a:p>
          <a:p>
            <a:pPr algn="ctr"/>
            <a:r>
              <a:rPr lang="es-CL" dirty="0" smtClean="0">
                <a:solidFill>
                  <a:srgbClr val="0070C0"/>
                </a:solidFill>
              </a:rPr>
              <a:t>¡Oh Espíritu Santo!, llena de nuevo mi alma con la abundancia de tus dones y frutos. </a:t>
            </a:r>
            <a:endParaRPr lang="en-US" dirty="0" smtClean="0">
              <a:solidFill>
                <a:srgbClr val="0070C0"/>
              </a:solidFill>
            </a:endParaRPr>
          </a:p>
          <a:p>
            <a:pPr algn="ctr"/>
            <a:r>
              <a:rPr lang="es-CL" dirty="0" smtClean="0">
                <a:solidFill>
                  <a:srgbClr val="0070C0"/>
                </a:solidFill>
              </a:rPr>
              <a:t> </a:t>
            </a:r>
            <a:endParaRPr lang="en-US" dirty="0" smtClean="0">
              <a:solidFill>
                <a:srgbClr val="0070C0"/>
              </a:solidFill>
            </a:endParaRPr>
          </a:p>
          <a:p>
            <a:pPr algn="ctr"/>
            <a:r>
              <a:rPr lang="es-CL" dirty="0" smtClean="0">
                <a:solidFill>
                  <a:srgbClr val="0070C0"/>
                </a:solidFill>
              </a:rPr>
              <a:t>Haz que yo sepa, con el </a:t>
            </a:r>
            <a:r>
              <a:rPr lang="es-CL" b="1" dirty="0" smtClean="0">
                <a:solidFill>
                  <a:srgbClr val="0070C0"/>
                </a:solidFill>
              </a:rPr>
              <a:t>Don</a:t>
            </a:r>
            <a:r>
              <a:rPr lang="es-CL" dirty="0" smtClean="0">
                <a:solidFill>
                  <a:srgbClr val="0070C0"/>
                </a:solidFill>
              </a:rPr>
              <a:t> </a:t>
            </a:r>
            <a:r>
              <a:rPr lang="es-CL" b="1" dirty="0" smtClean="0">
                <a:solidFill>
                  <a:srgbClr val="0070C0"/>
                </a:solidFill>
              </a:rPr>
              <a:t>de</a:t>
            </a:r>
            <a:r>
              <a:rPr lang="es-CL" dirty="0" smtClean="0">
                <a:solidFill>
                  <a:srgbClr val="0070C0"/>
                </a:solidFill>
              </a:rPr>
              <a:t> </a:t>
            </a:r>
            <a:r>
              <a:rPr lang="es-CL" b="1" dirty="0" smtClean="0">
                <a:solidFill>
                  <a:srgbClr val="0070C0"/>
                </a:solidFill>
              </a:rPr>
              <a:t>Sabiduría</a:t>
            </a:r>
            <a:r>
              <a:rPr lang="es-CL" dirty="0" smtClean="0">
                <a:solidFill>
                  <a:srgbClr val="0070C0"/>
                </a:solidFill>
              </a:rPr>
              <a:t>, </a:t>
            </a:r>
            <a:endParaRPr lang="en-US" dirty="0" smtClean="0">
              <a:solidFill>
                <a:srgbClr val="0070C0"/>
              </a:solidFill>
            </a:endParaRPr>
          </a:p>
          <a:p>
            <a:pPr algn="ctr"/>
            <a:r>
              <a:rPr lang="es-CL" dirty="0" smtClean="0">
                <a:solidFill>
                  <a:srgbClr val="0070C0"/>
                </a:solidFill>
              </a:rPr>
              <a:t>tener este gusto por las cosas de Dios que me haga apartar de las terrenas.</a:t>
            </a:r>
            <a:endParaRPr lang="en-US" dirty="0" smtClean="0">
              <a:solidFill>
                <a:srgbClr val="0070C0"/>
              </a:solidFill>
            </a:endParaRPr>
          </a:p>
          <a:p>
            <a:pPr algn="ctr"/>
            <a:r>
              <a:rPr lang="es-CL" dirty="0" smtClean="0">
                <a:solidFill>
                  <a:srgbClr val="0070C0"/>
                </a:solidFill>
              </a:rPr>
              <a:t>Que sepa, con el </a:t>
            </a:r>
            <a:r>
              <a:rPr lang="es-CL" b="1" dirty="0" smtClean="0">
                <a:solidFill>
                  <a:srgbClr val="0070C0"/>
                </a:solidFill>
              </a:rPr>
              <a:t>Don</a:t>
            </a:r>
            <a:r>
              <a:rPr lang="es-CL" dirty="0" smtClean="0">
                <a:solidFill>
                  <a:srgbClr val="0070C0"/>
                </a:solidFill>
              </a:rPr>
              <a:t> </a:t>
            </a:r>
            <a:r>
              <a:rPr lang="es-CL" b="1" dirty="0" smtClean="0">
                <a:solidFill>
                  <a:srgbClr val="0070C0"/>
                </a:solidFill>
              </a:rPr>
              <a:t>del</a:t>
            </a:r>
            <a:r>
              <a:rPr lang="es-CL" dirty="0" smtClean="0">
                <a:solidFill>
                  <a:srgbClr val="0070C0"/>
                </a:solidFill>
              </a:rPr>
              <a:t> </a:t>
            </a:r>
            <a:r>
              <a:rPr lang="es-CL" b="1" dirty="0" smtClean="0">
                <a:solidFill>
                  <a:srgbClr val="0070C0"/>
                </a:solidFill>
              </a:rPr>
              <a:t>Entendimiento</a:t>
            </a:r>
            <a:r>
              <a:rPr lang="es-CL" dirty="0" smtClean="0">
                <a:solidFill>
                  <a:srgbClr val="0070C0"/>
                </a:solidFill>
              </a:rPr>
              <a:t>, </a:t>
            </a:r>
            <a:endParaRPr lang="en-US" dirty="0" smtClean="0">
              <a:solidFill>
                <a:srgbClr val="0070C0"/>
              </a:solidFill>
            </a:endParaRPr>
          </a:p>
          <a:p>
            <a:pPr algn="ctr"/>
            <a:r>
              <a:rPr lang="es-CL" dirty="0" smtClean="0">
                <a:solidFill>
                  <a:srgbClr val="0070C0"/>
                </a:solidFill>
              </a:rPr>
              <a:t>ver con fe viva la importancia y la belleza de la verdad cristiana.</a:t>
            </a:r>
            <a:endParaRPr lang="en-US" dirty="0" smtClean="0">
              <a:solidFill>
                <a:srgbClr val="0070C0"/>
              </a:solidFill>
            </a:endParaRPr>
          </a:p>
          <a:p>
            <a:pPr algn="ctr"/>
            <a:r>
              <a:rPr lang="es-CL" dirty="0" smtClean="0">
                <a:solidFill>
                  <a:srgbClr val="0070C0"/>
                </a:solidFill>
              </a:rPr>
              <a:t> </a:t>
            </a:r>
            <a:endParaRPr lang="en-US" dirty="0" smtClean="0">
              <a:solidFill>
                <a:srgbClr val="0070C0"/>
              </a:solidFill>
            </a:endParaRPr>
          </a:p>
          <a:p>
            <a:pPr algn="ctr"/>
            <a:r>
              <a:rPr lang="es-CL" dirty="0" smtClean="0">
                <a:solidFill>
                  <a:srgbClr val="0070C0"/>
                </a:solidFill>
              </a:rPr>
              <a:t>Que, con el </a:t>
            </a:r>
            <a:r>
              <a:rPr lang="es-CL" b="1" dirty="0" smtClean="0">
                <a:solidFill>
                  <a:srgbClr val="0070C0"/>
                </a:solidFill>
              </a:rPr>
              <a:t>Don</a:t>
            </a:r>
            <a:r>
              <a:rPr lang="es-CL" dirty="0" smtClean="0">
                <a:solidFill>
                  <a:srgbClr val="0070C0"/>
                </a:solidFill>
              </a:rPr>
              <a:t> </a:t>
            </a:r>
            <a:r>
              <a:rPr lang="es-CL" b="1" dirty="0" smtClean="0">
                <a:solidFill>
                  <a:srgbClr val="0070C0"/>
                </a:solidFill>
              </a:rPr>
              <a:t>del</a:t>
            </a:r>
            <a:r>
              <a:rPr lang="es-CL" dirty="0" smtClean="0">
                <a:solidFill>
                  <a:srgbClr val="0070C0"/>
                </a:solidFill>
              </a:rPr>
              <a:t> </a:t>
            </a:r>
            <a:r>
              <a:rPr lang="es-CL" b="1" dirty="0" smtClean="0">
                <a:solidFill>
                  <a:srgbClr val="0070C0"/>
                </a:solidFill>
              </a:rPr>
              <a:t>Consejo</a:t>
            </a:r>
            <a:r>
              <a:rPr lang="es-CL" dirty="0" smtClean="0">
                <a:solidFill>
                  <a:srgbClr val="0070C0"/>
                </a:solidFill>
              </a:rPr>
              <a:t>, ponga los medios más convenientes para santificarme, perseverar y salvarme.</a:t>
            </a:r>
            <a:endParaRPr lang="en-US" dirty="0" smtClean="0">
              <a:solidFill>
                <a:srgbClr val="0070C0"/>
              </a:solidFill>
            </a:endParaRPr>
          </a:p>
          <a:p>
            <a:pPr algn="ctr"/>
            <a:r>
              <a:rPr lang="es-CL" dirty="0" smtClean="0">
                <a:solidFill>
                  <a:srgbClr val="0070C0"/>
                </a:solidFill>
              </a:rPr>
              <a:t>Que el </a:t>
            </a:r>
            <a:r>
              <a:rPr lang="es-CL" b="1" dirty="0" smtClean="0">
                <a:solidFill>
                  <a:srgbClr val="0070C0"/>
                </a:solidFill>
              </a:rPr>
              <a:t>Don</a:t>
            </a:r>
            <a:r>
              <a:rPr lang="es-CL" dirty="0" smtClean="0">
                <a:solidFill>
                  <a:srgbClr val="0070C0"/>
                </a:solidFill>
              </a:rPr>
              <a:t> </a:t>
            </a:r>
            <a:r>
              <a:rPr lang="es-CL" b="1" dirty="0" smtClean="0">
                <a:solidFill>
                  <a:srgbClr val="0070C0"/>
                </a:solidFill>
              </a:rPr>
              <a:t>de</a:t>
            </a:r>
            <a:r>
              <a:rPr lang="es-CL" dirty="0" smtClean="0">
                <a:solidFill>
                  <a:srgbClr val="0070C0"/>
                </a:solidFill>
              </a:rPr>
              <a:t> </a:t>
            </a:r>
            <a:r>
              <a:rPr lang="es-CL" b="1" dirty="0" smtClean="0">
                <a:solidFill>
                  <a:srgbClr val="0070C0"/>
                </a:solidFill>
              </a:rPr>
              <a:t>Fortaleza</a:t>
            </a:r>
            <a:r>
              <a:rPr lang="es-CL" dirty="0" smtClean="0">
                <a:solidFill>
                  <a:srgbClr val="0070C0"/>
                </a:solidFill>
              </a:rPr>
              <a:t> me haga vencer </a:t>
            </a:r>
            <a:endParaRPr lang="en-US" dirty="0" smtClean="0">
              <a:solidFill>
                <a:srgbClr val="0070C0"/>
              </a:solidFill>
            </a:endParaRPr>
          </a:p>
          <a:p>
            <a:pPr algn="ctr"/>
            <a:r>
              <a:rPr lang="es-CL" dirty="0" smtClean="0">
                <a:solidFill>
                  <a:srgbClr val="0070C0"/>
                </a:solidFill>
              </a:rPr>
              <a:t>todos los obstáculos en la confesión de la fe </a:t>
            </a:r>
            <a:endParaRPr lang="en-US" dirty="0" smtClean="0">
              <a:solidFill>
                <a:srgbClr val="0070C0"/>
              </a:solidFill>
            </a:endParaRPr>
          </a:p>
          <a:p>
            <a:pPr algn="ctr"/>
            <a:r>
              <a:rPr lang="es-CL" dirty="0" smtClean="0">
                <a:solidFill>
                  <a:srgbClr val="0070C0"/>
                </a:solidFill>
              </a:rPr>
              <a:t>y en el camino de la salvación.</a:t>
            </a:r>
            <a:endParaRPr lang="en-US" dirty="0" smtClean="0">
              <a:solidFill>
                <a:srgbClr val="0070C0"/>
              </a:solidFill>
            </a:endParaRPr>
          </a:p>
          <a:p>
            <a:pPr algn="ctr"/>
            <a:r>
              <a:rPr lang="es-CL" dirty="0" smtClean="0">
                <a:solidFill>
                  <a:srgbClr val="0070C0"/>
                </a:solidFill>
              </a:rPr>
              <a:t> </a:t>
            </a:r>
            <a:endParaRPr lang="en-US" dirty="0" smtClean="0">
              <a:solidFill>
                <a:srgbClr val="0070C0"/>
              </a:solidFill>
            </a:endParaRPr>
          </a:p>
          <a:p>
            <a:pPr algn="ctr"/>
            <a:r>
              <a:rPr lang="es-CL" dirty="0" smtClean="0">
                <a:solidFill>
                  <a:srgbClr val="0070C0"/>
                </a:solidFill>
              </a:rPr>
              <a:t>Que sepa con el </a:t>
            </a:r>
            <a:r>
              <a:rPr lang="es-CL" b="1" dirty="0" smtClean="0">
                <a:solidFill>
                  <a:srgbClr val="0070C0"/>
                </a:solidFill>
              </a:rPr>
              <a:t>Don</a:t>
            </a:r>
            <a:r>
              <a:rPr lang="es-CL" dirty="0" smtClean="0">
                <a:solidFill>
                  <a:srgbClr val="0070C0"/>
                </a:solidFill>
              </a:rPr>
              <a:t> </a:t>
            </a:r>
            <a:r>
              <a:rPr lang="es-CL" b="1" dirty="0" smtClean="0">
                <a:solidFill>
                  <a:srgbClr val="0070C0"/>
                </a:solidFill>
              </a:rPr>
              <a:t>de</a:t>
            </a:r>
            <a:r>
              <a:rPr lang="es-CL" dirty="0" smtClean="0">
                <a:solidFill>
                  <a:srgbClr val="0070C0"/>
                </a:solidFill>
              </a:rPr>
              <a:t> </a:t>
            </a:r>
            <a:r>
              <a:rPr lang="es-CL" b="1" dirty="0" smtClean="0">
                <a:solidFill>
                  <a:srgbClr val="0070C0"/>
                </a:solidFill>
              </a:rPr>
              <a:t>Ciencia</a:t>
            </a:r>
            <a:r>
              <a:rPr lang="es-CL" dirty="0" smtClean="0">
                <a:solidFill>
                  <a:srgbClr val="0070C0"/>
                </a:solidFill>
              </a:rPr>
              <a:t>, </a:t>
            </a:r>
            <a:endParaRPr lang="en-US" dirty="0" smtClean="0">
              <a:solidFill>
                <a:srgbClr val="0070C0"/>
              </a:solidFill>
            </a:endParaRPr>
          </a:p>
          <a:p>
            <a:pPr algn="ctr"/>
            <a:r>
              <a:rPr lang="es-CL" dirty="0" smtClean="0">
                <a:solidFill>
                  <a:srgbClr val="0070C0"/>
                </a:solidFill>
              </a:rPr>
              <a:t>discernir claramente entre el bien y el mal, </a:t>
            </a:r>
            <a:endParaRPr lang="en-US" dirty="0" smtClean="0">
              <a:solidFill>
                <a:srgbClr val="0070C0"/>
              </a:solidFill>
            </a:endParaRPr>
          </a:p>
          <a:p>
            <a:pPr algn="ctr"/>
            <a:r>
              <a:rPr lang="es-CL" dirty="0" smtClean="0">
                <a:solidFill>
                  <a:srgbClr val="0070C0"/>
                </a:solidFill>
              </a:rPr>
              <a:t>lo falso de lo verdadero, descubriendo los engaños del demonio, del mundo y del pecado.</a:t>
            </a:r>
            <a:endParaRPr lang="en-US" dirty="0" smtClean="0">
              <a:solidFill>
                <a:srgbClr val="0070C0"/>
              </a:solidFill>
            </a:endParaRPr>
          </a:p>
          <a:p>
            <a:pPr algn="ctr"/>
            <a:r>
              <a:rPr lang="es-CL" dirty="0" smtClean="0">
                <a:solidFill>
                  <a:srgbClr val="0070C0"/>
                </a:solidFill>
              </a:rPr>
              <a:t>Que, con el </a:t>
            </a:r>
            <a:r>
              <a:rPr lang="es-CL" b="1" dirty="0" smtClean="0">
                <a:solidFill>
                  <a:srgbClr val="0070C0"/>
                </a:solidFill>
              </a:rPr>
              <a:t>Don</a:t>
            </a:r>
            <a:r>
              <a:rPr lang="es-CL" dirty="0" smtClean="0">
                <a:solidFill>
                  <a:srgbClr val="0070C0"/>
                </a:solidFill>
              </a:rPr>
              <a:t> </a:t>
            </a:r>
            <a:r>
              <a:rPr lang="es-CL" b="1" dirty="0" smtClean="0">
                <a:solidFill>
                  <a:srgbClr val="0070C0"/>
                </a:solidFill>
              </a:rPr>
              <a:t>de</a:t>
            </a:r>
            <a:r>
              <a:rPr lang="es-CL" dirty="0" smtClean="0">
                <a:solidFill>
                  <a:srgbClr val="0070C0"/>
                </a:solidFill>
              </a:rPr>
              <a:t> </a:t>
            </a:r>
            <a:r>
              <a:rPr lang="es-CL" b="1" dirty="0" smtClean="0">
                <a:solidFill>
                  <a:srgbClr val="0070C0"/>
                </a:solidFill>
              </a:rPr>
              <a:t>Piedad</a:t>
            </a:r>
            <a:r>
              <a:rPr lang="es-CL" dirty="0" smtClean="0">
                <a:solidFill>
                  <a:srgbClr val="0070C0"/>
                </a:solidFill>
              </a:rPr>
              <a:t>, ame a Dios como Padre, </a:t>
            </a:r>
            <a:endParaRPr lang="en-US" dirty="0" smtClean="0">
              <a:solidFill>
                <a:srgbClr val="0070C0"/>
              </a:solidFill>
            </a:endParaRPr>
          </a:p>
          <a:p>
            <a:pPr algn="ctr"/>
            <a:r>
              <a:rPr lang="es-CL" dirty="0" smtClean="0">
                <a:solidFill>
                  <a:srgbClr val="0070C0"/>
                </a:solidFill>
              </a:rPr>
              <a:t>le sirva y sea misericordioso con el prójimo.</a:t>
            </a:r>
            <a:endParaRPr lang="en-US" dirty="0" smtClean="0">
              <a:solidFill>
                <a:srgbClr val="0070C0"/>
              </a:solidFill>
            </a:endParaRPr>
          </a:p>
          <a:p>
            <a:r>
              <a:rPr lang="es-CL" dirty="0" smtClean="0"/>
              <a:t> </a:t>
            </a:r>
            <a:endParaRPr lang="en-US" dirty="0" smtClean="0"/>
          </a:p>
        </p:txBody>
      </p:sp>
      <p:sp>
        <p:nvSpPr>
          <p:cNvPr id="9" name="CuadroTexto 8"/>
          <p:cNvSpPr txBox="1"/>
          <p:nvPr/>
        </p:nvSpPr>
        <p:spPr>
          <a:xfrm>
            <a:off x="6336632" y="336884"/>
            <a:ext cx="5053263" cy="2862322"/>
          </a:xfrm>
          <a:prstGeom prst="rect">
            <a:avLst/>
          </a:prstGeom>
          <a:noFill/>
        </p:spPr>
        <p:txBody>
          <a:bodyPr wrap="square" rtlCol="0">
            <a:spAutoFit/>
          </a:bodyPr>
          <a:lstStyle/>
          <a:p>
            <a:pPr algn="ctr"/>
            <a:r>
              <a:rPr lang="es-CL" dirty="0" smtClean="0">
                <a:solidFill>
                  <a:srgbClr val="0070C0"/>
                </a:solidFill>
              </a:rPr>
              <a:t>Finalmente, que, con el </a:t>
            </a:r>
            <a:r>
              <a:rPr lang="es-CL" b="1" dirty="0" smtClean="0">
                <a:solidFill>
                  <a:srgbClr val="0070C0"/>
                </a:solidFill>
              </a:rPr>
              <a:t>Don</a:t>
            </a:r>
            <a:r>
              <a:rPr lang="es-CL" dirty="0" smtClean="0">
                <a:solidFill>
                  <a:srgbClr val="0070C0"/>
                </a:solidFill>
              </a:rPr>
              <a:t> </a:t>
            </a:r>
            <a:r>
              <a:rPr lang="es-CL" b="1" dirty="0" smtClean="0">
                <a:solidFill>
                  <a:srgbClr val="0070C0"/>
                </a:solidFill>
              </a:rPr>
              <a:t>de</a:t>
            </a:r>
            <a:r>
              <a:rPr lang="es-CL" dirty="0" smtClean="0">
                <a:solidFill>
                  <a:srgbClr val="0070C0"/>
                </a:solidFill>
              </a:rPr>
              <a:t> </a:t>
            </a:r>
            <a:r>
              <a:rPr lang="es-CL" b="1" dirty="0" smtClean="0">
                <a:solidFill>
                  <a:srgbClr val="0070C0"/>
                </a:solidFill>
              </a:rPr>
              <a:t>Temor de Dios</a:t>
            </a:r>
            <a:r>
              <a:rPr lang="es-CL" dirty="0" smtClean="0">
                <a:solidFill>
                  <a:srgbClr val="0070C0"/>
                </a:solidFill>
              </a:rPr>
              <a:t>, </a:t>
            </a:r>
            <a:endParaRPr lang="en-US" dirty="0" smtClean="0">
              <a:solidFill>
                <a:srgbClr val="0070C0"/>
              </a:solidFill>
            </a:endParaRPr>
          </a:p>
          <a:p>
            <a:pPr algn="ctr"/>
            <a:r>
              <a:rPr lang="es-CL" dirty="0" smtClean="0">
                <a:solidFill>
                  <a:srgbClr val="0070C0"/>
                </a:solidFill>
              </a:rPr>
              <a:t>tenga el mayor respeto y veneración por los mandamientos de Dios, cuidando de no ofenderle jamás con el pecado.</a:t>
            </a:r>
            <a:endParaRPr lang="en-US" dirty="0" smtClean="0">
              <a:solidFill>
                <a:srgbClr val="0070C0"/>
              </a:solidFill>
            </a:endParaRPr>
          </a:p>
          <a:p>
            <a:pPr algn="ctr"/>
            <a:r>
              <a:rPr lang="es-CL" dirty="0" smtClean="0">
                <a:solidFill>
                  <a:srgbClr val="0070C0"/>
                </a:solidFill>
              </a:rPr>
              <a:t> </a:t>
            </a:r>
            <a:endParaRPr lang="en-US" dirty="0" smtClean="0">
              <a:solidFill>
                <a:srgbClr val="0070C0"/>
              </a:solidFill>
            </a:endParaRPr>
          </a:p>
          <a:p>
            <a:pPr algn="ctr"/>
            <a:r>
              <a:rPr lang="es-CL" dirty="0" smtClean="0">
                <a:solidFill>
                  <a:srgbClr val="0070C0"/>
                </a:solidFill>
              </a:rPr>
              <a:t>Lléname, sobre todo, de tu amor divino; que sea el móvil de toda mi vida espiritual; que, lleno de unción, sepa enseñar y hacer entender, al menos con mi ejemplo, la belleza de tu doctrina, la bondad de tus preceptos y la dulzura de tu amor. Amén.</a:t>
            </a:r>
            <a:endParaRPr lang="en-US" dirty="0">
              <a:solidFill>
                <a:srgbClr val="0070C0"/>
              </a:solidFill>
            </a:endParaRPr>
          </a:p>
        </p:txBody>
      </p:sp>
      <p:pic>
        <p:nvPicPr>
          <p:cNvPr id="10" name="Imagen 9" descr="Pentecostes 2018 – El Siervo"/>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359626"/>
            <a:ext cx="5919537" cy="3329932"/>
          </a:xfrm>
          <a:prstGeom prst="rect">
            <a:avLst/>
          </a:prstGeom>
          <a:noFill/>
          <a:ln>
            <a:noFill/>
          </a:ln>
        </p:spPr>
      </p:pic>
    </p:spTree>
    <p:extLst>
      <p:ext uri="{BB962C8B-B14F-4D97-AF65-F5344CB8AC3E}">
        <p14:creationId xmlns:p14="http://schemas.microsoft.com/office/powerpoint/2010/main" val="2031044795"/>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reparando Pentecostés .- Aranda - Hemeroteca - Diario de la Ribera"/>
          <p:cNvPicPr/>
          <p:nvPr/>
        </p:nvPicPr>
        <p:blipFill rotWithShape="1">
          <a:blip r:embed="rId2">
            <a:extLst>
              <a:ext uri="{28A0092B-C50C-407E-A947-70E740481C1C}">
                <a14:useLocalDpi xmlns:a14="http://schemas.microsoft.com/office/drawing/2010/main" val="0"/>
              </a:ext>
            </a:extLst>
          </a:blip>
          <a:srcRect l="1579"/>
          <a:stretch/>
        </p:blipFill>
        <p:spPr bwMode="auto">
          <a:xfrm>
            <a:off x="0" y="0"/>
            <a:ext cx="12191999" cy="6858000"/>
          </a:xfrm>
          <a:prstGeom prst="rect">
            <a:avLst/>
          </a:prstGeom>
          <a:noFill/>
          <a:ln>
            <a:noFill/>
          </a:ln>
        </p:spPr>
      </p:pic>
      <p:sp>
        <p:nvSpPr>
          <p:cNvPr id="2" name="Título 1"/>
          <p:cNvSpPr>
            <a:spLocks noGrp="1"/>
          </p:cNvSpPr>
          <p:nvPr>
            <p:ph type="title"/>
          </p:nvPr>
        </p:nvSpPr>
        <p:spPr>
          <a:xfrm>
            <a:off x="1676399" y="5179511"/>
            <a:ext cx="10515600" cy="1325563"/>
          </a:xfrm>
        </p:spPr>
        <p:txBody>
          <a:bodyPr/>
          <a:lstStyle/>
          <a:p>
            <a:pPr algn="ctr"/>
            <a:r>
              <a:rPr lang="es-CL" b="1" dirty="0" smtClean="0">
                <a:solidFill>
                  <a:srgbClr val="002060"/>
                </a:solidFill>
                <a:latin typeface="Ink Free" panose="03080402000500000000" pitchFamily="66" charset="0"/>
              </a:rPr>
              <a:t>La comunidad Oratoriana se renueva con la venida del Espíritu Santo.</a:t>
            </a:r>
            <a:endParaRPr lang="en-US" b="1" dirty="0">
              <a:solidFill>
                <a:srgbClr val="002060"/>
              </a:solidFill>
              <a:latin typeface="Ink Free" panose="03080402000500000000" pitchFamily="66" charset="0"/>
            </a:endParaRPr>
          </a:p>
        </p:txBody>
      </p:sp>
      <p:pic>
        <p:nvPicPr>
          <p:cNvPr id="5" name="Picture 2" descr="Resultado de imagen para insignia oratorio"/>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r="5702"/>
          <a:stretch>
            <a:fillRect/>
          </a:stretch>
        </p:blipFill>
        <p:spPr bwMode="auto">
          <a:xfrm>
            <a:off x="10978974" y="156532"/>
            <a:ext cx="958701" cy="1287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5203396"/>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547</Words>
  <Application>Microsoft Office PowerPoint</Application>
  <PresentationFormat>Panorámica</PresentationFormat>
  <Paragraphs>66</Paragraphs>
  <Slides>8</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8</vt:i4>
      </vt:variant>
    </vt:vector>
  </HeadingPairs>
  <TitlesOfParts>
    <vt:vector size="17" baseType="lpstr">
      <vt:lpstr>Arial</vt:lpstr>
      <vt:lpstr>Calibri</vt:lpstr>
      <vt:lpstr>Calibri Light</vt:lpstr>
      <vt:lpstr>Candara</vt:lpstr>
      <vt:lpstr>Ink Free</vt:lpstr>
      <vt:lpstr>MV Boli</vt:lpstr>
      <vt:lpstr>Overlock</vt:lpstr>
      <vt:lpstr>Times New Roman</vt:lpstr>
      <vt:lpstr>Tema de Office</vt:lpstr>
      <vt:lpstr>Presentación de PowerPoint</vt:lpstr>
      <vt:lpstr>Fiesta de Pentecostés </vt:lpstr>
      <vt:lpstr>Presentación de PowerPoint</vt:lpstr>
      <vt:lpstr>Presentación de PowerPoint</vt:lpstr>
      <vt:lpstr>Presentación de PowerPoint</vt:lpstr>
      <vt:lpstr>PARA COMPARTIR EN FAMILIA</vt:lpstr>
      <vt:lpstr>Presentación de PowerPoint</vt:lpstr>
      <vt:lpstr>La comunidad Oratoriana se renueva con la venida del Espíritu Santo.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7</cp:revision>
  <dcterms:created xsi:type="dcterms:W3CDTF">2020-05-29T00:59:17Z</dcterms:created>
  <dcterms:modified xsi:type="dcterms:W3CDTF">2020-05-29T02:09:16Z</dcterms:modified>
</cp:coreProperties>
</file>